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6"/>
  </p:notesMasterIdLst>
  <p:sldIdLst>
    <p:sldId id="256" r:id="rId2"/>
    <p:sldId id="261" r:id="rId3"/>
    <p:sldId id="259" r:id="rId4"/>
    <p:sldId id="293" r:id="rId5"/>
    <p:sldId id="268" r:id="rId6"/>
    <p:sldId id="265" r:id="rId7"/>
    <p:sldId id="266" r:id="rId8"/>
    <p:sldId id="267" r:id="rId9"/>
    <p:sldId id="604" r:id="rId10"/>
    <p:sldId id="262" r:id="rId11"/>
    <p:sldId id="609" r:id="rId12"/>
    <p:sldId id="607" r:id="rId13"/>
    <p:sldId id="611" r:id="rId14"/>
    <p:sldId id="286" r:id="rId15"/>
    <p:sldId id="610" r:id="rId16"/>
    <p:sldId id="294" r:id="rId17"/>
    <p:sldId id="614" r:id="rId18"/>
    <p:sldId id="288" r:id="rId19"/>
    <p:sldId id="299" r:id="rId20"/>
    <p:sldId id="606" r:id="rId21"/>
    <p:sldId id="287" r:id="rId22"/>
    <p:sldId id="612" r:id="rId23"/>
    <p:sldId id="290" r:id="rId24"/>
    <p:sldId id="291" r:id="rId25"/>
    <p:sldId id="292" r:id="rId26"/>
    <p:sldId id="613" r:id="rId27"/>
    <p:sldId id="280" r:id="rId28"/>
    <p:sldId id="271" r:id="rId29"/>
    <p:sldId id="283" r:id="rId30"/>
    <p:sldId id="284" r:id="rId31"/>
    <p:sldId id="314" r:id="rId32"/>
    <p:sldId id="303" r:id="rId33"/>
    <p:sldId id="306" r:id="rId34"/>
    <p:sldId id="3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1"/>
    <p:restoredTop sz="82313"/>
  </p:normalViewPr>
  <p:slideViewPr>
    <p:cSldViewPr snapToObjects="1">
      <p:cViewPr varScale="1">
        <p:scale>
          <a:sx n="104" d="100"/>
          <a:sy n="104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71E97-BE38-E14A-9FDE-C82584967BFC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9CC68-C622-3D4A-9940-0BB3E54F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9CC68-C622-3D4A-9940-0BB3E54FC2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6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0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6629400" cy="1470025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686" y="2736975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Tom Ristenpart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734D-0C58-E540-81D3-B4119B2F45EF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31FBAF3-0B88-8A4B-B23A-85E64FDF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-228600"/>
            <a:ext cx="5263477" cy="74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45A3-7442-4845-BB38-8CD238637B55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54AF2-F487-394B-9024-7DCF94385218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2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8C3-5790-B649-AE64-BEE7DEB2759B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6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63F9-99E7-1C4E-B0D8-B28EAE39E85D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2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3E54-E73A-C746-8353-4AA26E9444F7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1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CA9C-C922-2D4D-9283-15CDC6A4E8F6}" type="datetime1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5E05-008E-EA48-98F4-42E67EE6BD63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5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56C8-F099-B147-A66A-336908223FC8}" type="datetime1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6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E022-5FA4-A242-A410-F7FF0B272890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0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065D-870B-FB4D-BD13-DFCBBCC1D260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498DB-406E-384F-9CC3-43813FB016CF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E18B0-8BB8-2D4F-A7C9-E4F9ACDE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7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cs.neu.edu/home/cbw/static/pdf/liu-imc15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6324600" cy="4267200"/>
          </a:xfrm>
        </p:spPr>
        <p:txBody>
          <a:bodyPr anchor="ctr">
            <a:normAutofit/>
          </a:bodyPr>
          <a:lstStyle/>
          <a:p>
            <a:pPr algn="l"/>
            <a:r>
              <a:rPr lang="en-US" sz="6000" b="1" dirty="0">
                <a:latin typeface="+mn-lt"/>
              </a:rPr>
              <a:t>CS 5435</a:t>
            </a:r>
            <a:r>
              <a:rPr lang="en-US" sz="6000" dirty="0">
                <a:latin typeface="+mn-lt"/>
              </a:rPr>
              <a:t>:</a:t>
            </a:r>
            <a:br>
              <a:rPr lang="en-US" sz="6000" b="1" dirty="0">
                <a:latin typeface="+mn-lt"/>
              </a:rPr>
            </a:br>
            <a:r>
              <a:rPr lang="en-US" sz="6000" b="1" dirty="0">
                <a:latin typeface="+mn-lt"/>
              </a:rPr>
              <a:t>Asymmetric cryptography </a:t>
            </a:r>
            <a:br>
              <a:rPr lang="en-US" sz="6000" b="1" dirty="0">
                <a:latin typeface="+mn-lt"/>
              </a:rPr>
            </a:br>
            <a:r>
              <a:rPr lang="en-US" sz="6000" b="1" dirty="0">
                <a:latin typeface="+mn-lt"/>
              </a:rPr>
              <a:t>(part 2)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E256E-7913-8F44-B618-23A9DF92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4648200"/>
            <a:ext cx="4549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Instructor: Tom Ristenpart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7E4BF83-4790-074E-8644-88A56D8CD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-228600"/>
            <a:ext cx="5263477" cy="7406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426B03-C205-4348-B25C-E22CBA0F10FE}"/>
              </a:ext>
            </a:extLst>
          </p:cNvPr>
          <p:cNvSpPr/>
          <p:nvPr/>
        </p:nvSpPr>
        <p:spPr>
          <a:xfrm>
            <a:off x="672540" y="5824338"/>
            <a:ext cx="5652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tomrist</a:t>
            </a:r>
            <a:r>
              <a:rPr lang="en-US" sz="2400" dirty="0"/>
              <a:t>/cs5435-fall2019</a:t>
            </a:r>
          </a:p>
        </p:txBody>
      </p:sp>
    </p:spTree>
    <p:extLst>
      <p:ext uri="{BB962C8B-B14F-4D97-AF65-F5344CB8AC3E}">
        <p14:creationId xmlns:p14="http://schemas.microsoft.com/office/powerpoint/2010/main" val="68397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Full Domain Hash RSA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51906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1" y="1752601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19" name="Elbow Connector 18"/>
          <p:cNvCxnSpPr>
            <a:stCxn id="17" idx="2"/>
            <a:endCxn id="6" idx="0"/>
          </p:cNvCxnSpPr>
          <p:nvPr/>
        </p:nvCxnSpPr>
        <p:spPr>
          <a:xfrm rot="16200000" flipH="1">
            <a:off x="3078671" y="2359237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2"/>
            <a:endCxn id="7" idx="0"/>
          </p:cNvCxnSpPr>
          <p:nvPr/>
        </p:nvCxnSpPr>
        <p:spPr>
          <a:xfrm rot="16200000" flipH="1">
            <a:off x="3161327" y="4418628"/>
            <a:ext cx="300336" cy="64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94106" y="2971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1" y="2743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41906" y="297626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00392" y="2747666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362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13428" y="5029201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9427" y="47961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8182" y="381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876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0592" y="4648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4" y="914401"/>
            <a:ext cx="690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Kg outputs </a:t>
            </a:r>
            <a:r>
              <a:rPr lang="en-US" sz="2400" dirty="0" err="1"/>
              <a:t>pk</a:t>
            </a:r>
            <a:r>
              <a:rPr lang="en-US" sz="2400" dirty="0"/>
              <a:t> = (</a:t>
            </a:r>
            <a:r>
              <a:rPr lang="en-US" sz="2400" dirty="0" err="1"/>
              <a:t>N,e</a:t>
            </a:r>
            <a:r>
              <a:rPr lang="en-US" sz="2400" dirty="0"/>
              <a:t>) , </a:t>
            </a:r>
            <a:r>
              <a:rPr lang="en-US" sz="2400" dirty="0" err="1"/>
              <a:t>sk</a:t>
            </a:r>
            <a:r>
              <a:rPr lang="en-US" sz="2400" dirty="0"/>
              <a:t> = (</a:t>
            </a:r>
            <a:r>
              <a:rPr lang="en-US" sz="2400" dirty="0" err="1"/>
              <a:t>N,d</a:t>
            </a:r>
            <a:r>
              <a:rPr lang="en-US" sz="2400" dirty="0"/>
              <a:t>) where |N|</a:t>
            </a:r>
            <a:r>
              <a:rPr lang="en-US" sz="2400" baseline="-25000" dirty="0"/>
              <a:t>8</a:t>
            </a:r>
            <a:r>
              <a:rPr lang="en-US" sz="2400" dirty="0"/>
              <a:t> = n </a:t>
            </a:r>
          </a:p>
          <a:p>
            <a:r>
              <a:rPr lang="en-US" sz="2400" dirty="0"/>
              <a:t>H is hash with m-byte output         k = ceil( (n </a:t>
            </a:r>
            <a:r>
              <a:rPr lang="mr-IN" sz="2400" dirty="0"/>
              <a:t>–</a:t>
            </a:r>
            <a:r>
              <a:rPr lang="en-US" sz="2400" dirty="0"/>
              <a:t> 1)/m )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0796" y="1947208"/>
            <a:ext cx="4858872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Sign((</a:t>
            </a:r>
            <a:r>
              <a:rPr lang="en-US" sz="2400" u="sng" dirty="0" err="1"/>
              <a:t>N,d</a:t>
            </a:r>
            <a:r>
              <a:rPr lang="en-US" sz="2400" u="sng" dirty="0"/>
              <a:t>), M )</a:t>
            </a:r>
          </a:p>
          <a:p>
            <a:r>
              <a:rPr lang="en-US" sz="2400" dirty="0"/>
              <a:t>X = 00 || H(1||M) || … || H(k||M)</a:t>
            </a:r>
          </a:p>
          <a:p>
            <a:r>
              <a:rPr lang="en-US" sz="2400" dirty="0"/>
              <a:t>S = </a:t>
            </a:r>
            <a:r>
              <a:rPr lang="en-US" sz="2400" dirty="0" err="1"/>
              <a:t>X</a:t>
            </a:r>
            <a:r>
              <a:rPr lang="en-US" sz="2400" baseline="30000" dirty="0" err="1"/>
              <a:t>d</a:t>
            </a:r>
            <a:r>
              <a:rPr lang="en-US" sz="2400" dirty="0"/>
              <a:t> mod N</a:t>
            </a:r>
          </a:p>
          <a:p>
            <a:r>
              <a:rPr lang="en-US" sz="2400" dirty="0"/>
              <a:t>Return 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00796" y="3581400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M, S )</a:t>
            </a:r>
          </a:p>
          <a:p>
            <a:r>
              <a:rPr lang="en-US" sz="2400" dirty="0"/>
              <a:t>X = S</a:t>
            </a:r>
            <a:r>
              <a:rPr lang="en-US" sz="2400" baseline="30000" dirty="0"/>
              <a:t>e</a:t>
            </a:r>
            <a:r>
              <a:rPr lang="en-US" sz="2400" dirty="0"/>
              <a:t> mod N    </a:t>
            </a:r>
          </a:p>
          <a:p>
            <a:r>
              <a:rPr lang="en-US" sz="2400" dirty="0"/>
              <a:t>X’ = 00 || H(1||M) || … || H(k||M)</a:t>
            </a:r>
          </a:p>
          <a:p>
            <a:r>
              <a:rPr lang="en-US" sz="2400" dirty="0"/>
              <a:t>If X = X’ then </a:t>
            </a:r>
          </a:p>
          <a:p>
            <a:r>
              <a:rPr lang="en-US" sz="2400" dirty="0"/>
              <a:t>	Return 1</a:t>
            </a:r>
          </a:p>
          <a:p>
            <a:r>
              <a:rPr lang="en-US" sz="2400" dirty="0"/>
              <a:t>Return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1700" y="6019800"/>
            <a:ext cx="7989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Probabilistic Signature Scheme (PSS) variant of FDH that is widely deployed</a:t>
            </a:r>
          </a:p>
          <a:p>
            <a:r>
              <a:rPr lang="en-US" sz="2000" dirty="0"/>
              <a:t>see PKCS#1 v2</a:t>
            </a:r>
          </a:p>
        </p:txBody>
      </p:sp>
    </p:spTree>
    <p:extLst>
      <p:ext uri="{BB962C8B-B14F-4D97-AF65-F5344CB8AC3E}">
        <p14:creationId xmlns:p14="http://schemas.microsoft.com/office/powerpoint/2010/main" val="37914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8EA2-BD55-9E4D-B961-2A28EDD4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signatures from discrete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2659D-E36B-384B-AD25-381AE1BC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Schnorr</a:t>
            </a:r>
            <a:r>
              <a:rPr lang="en-US" dirty="0"/>
              <a:t> signatures</a:t>
            </a:r>
          </a:p>
          <a:p>
            <a:r>
              <a:rPr lang="en-US" dirty="0"/>
              <a:t>Digital Signature Algorithm (designed by DSA)</a:t>
            </a:r>
          </a:p>
          <a:p>
            <a:pPr lvl="1"/>
            <a:r>
              <a:rPr lang="en-US" dirty="0"/>
              <a:t>Variant of </a:t>
            </a:r>
            <a:r>
              <a:rPr lang="en-US" dirty="0" err="1"/>
              <a:t>Schnorr</a:t>
            </a:r>
            <a:r>
              <a:rPr lang="en-US" dirty="0"/>
              <a:t> signatures designed by NSA</a:t>
            </a:r>
          </a:p>
          <a:p>
            <a:r>
              <a:rPr lang="en-US" dirty="0"/>
              <a:t>ECDSA</a:t>
            </a:r>
          </a:p>
          <a:p>
            <a:pPr lvl="1"/>
            <a:r>
              <a:rPr lang="en-US" dirty="0"/>
              <a:t>Elliptic curve variant of DSA</a:t>
            </a:r>
          </a:p>
          <a:p>
            <a:endParaRPr lang="en-US" dirty="0"/>
          </a:p>
          <a:p>
            <a:r>
              <a:rPr lang="en-US" dirty="0"/>
              <a:t>Reference slides describing included at end of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D5AFD-84D9-E442-AC75-EC64B85C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9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5824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Certificate Authorities &amp; Public-Key Infrastructure</a:t>
            </a:r>
          </a:p>
        </p:txBody>
      </p:sp>
      <p:pic>
        <p:nvPicPr>
          <p:cNvPr id="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335337"/>
            <a:ext cx="1207394" cy="1190624"/>
          </a:xfrm>
          <a:prstGeom prst="rect">
            <a:avLst/>
          </a:prstGeom>
          <a:noFill/>
        </p:spPr>
      </p:pic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9027" y="3411538"/>
            <a:ext cx="779079" cy="15414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124626" y="3030537"/>
            <a:ext cx="20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http://amazon.com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76401"/>
            <a:ext cx="2298700" cy="948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5481" y="1619603"/>
            <a:ext cx="80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pk,sk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026" y="4953000"/>
            <a:ext cx="91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pk</a:t>
            </a:r>
            <a:r>
              <a:rPr lang="en-US" dirty="0"/>
              <a:t>’,</a:t>
            </a:r>
            <a:r>
              <a:rPr lang="en-US" dirty="0" err="1"/>
              <a:t>sk</a:t>
            </a:r>
            <a:r>
              <a:rPr lang="en-US" dirty="0"/>
              <a:t>’)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010400" y="2514601"/>
            <a:ext cx="914400" cy="609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00" y="2133600"/>
            <a:ext cx="2327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 me a certificate</a:t>
            </a:r>
          </a:p>
          <a:p>
            <a:r>
              <a:rPr lang="en-US" sz="2000" dirty="0"/>
              <a:t>for </a:t>
            </a:r>
            <a:r>
              <a:rPr lang="en-US" sz="2000" dirty="0" err="1"/>
              <a:t>pk</a:t>
            </a:r>
            <a:r>
              <a:rPr lang="en-US" sz="2000" dirty="0"/>
              <a:t>’,  please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934200" y="27432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37319" y="2590801"/>
            <a:ext cx="1941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(</a:t>
            </a:r>
            <a:r>
              <a:rPr lang="en-US" sz="2400" dirty="0" err="1"/>
              <a:t>pk</a:t>
            </a:r>
            <a:r>
              <a:rPr lang="en-US" sz="2400" dirty="0"/>
              <a:t>’,data)</a:t>
            </a:r>
          </a:p>
          <a:p>
            <a:r>
              <a:rPr lang="en-US" sz="2400" dirty="0"/>
              <a:t>S = Sign(</a:t>
            </a:r>
            <a:r>
              <a:rPr lang="en-US" sz="2400" dirty="0" err="1"/>
              <a:t>sk,M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00674" y="3048000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114800" y="4343400"/>
            <a:ext cx="39624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29201" y="3886201"/>
            <a:ext cx="1556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r>
              <a:rPr lang="en-US" sz="2400" dirty="0"/>
              <a:t>’, data, 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6716" y="4906833"/>
            <a:ext cx="255640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(</a:t>
            </a:r>
            <a:r>
              <a:rPr lang="en-US" sz="2400" dirty="0" err="1"/>
              <a:t>pk</a:t>
            </a:r>
            <a:r>
              <a:rPr lang="en-US" sz="2400" dirty="0"/>
              <a:t>’,data)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Ver</a:t>
            </a:r>
            <a:r>
              <a:rPr lang="en-US" sz="2400" dirty="0"/>
              <a:t>(</a:t>
            </a:r>
            <a:r>
              <a:rPr lang="en-US" sz="2400" dirty="0" err="1"/>
              <a:t>pk,M,S</a:t>
            </a:r>
            <a:r>
              <a:rPr lang="en-US" sz="2400" dirty="0"/>
              <a:t>) then</a:t>
            </a:r>
          </a:p>
          <a:p>
            <a:r>
              <a:rPr lang="en-US" sz="2400" dirty="0"/>
              <a:t>	trust </a:t>
            </a:r>
            <a:r>
              <a:rPr lang="en-US" sz="2400" dirty="0" err="1"/>
              <a:t>pk</a:t>
            </a:r>
            <a:r>
              <a:rPr lang="en-US" sz="2400" dirty="0"/>
              <a:t>’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807594" y="2517107"/>
            <a:ext cx="1000330" cy="818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07958" y="25908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C56E05C-3809-4A47-9ECD-38364F1B1AB1}"/>
              </a:ext>
            </a:extLst>
          </p:cNvPr>
          <p:cNvSpPr/>
          <p:nvPr/>
        </p:nvSpPr>
        <p:spPr>
          <a:xfrm>
            <a:off x="228600" y="1619603"/>
            <a:ext cx="3426924" cy="742597"/>
          </a:xfrm>
          <a:prstGeom prst="wedgeRoundRectCallout">
            <a:avLst>
              <a:gd name="adj1" fmla="val 28169"/>
              <a:gd name="adj2" fmla="val 894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Installed with client, e.g., browsers maintain list of CA keys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5938F1E-B2D7-0448-A510-2E4F6DE7725B}"/>
              </a:ext>
            </a:extLst>
          </p:cNvPr>
          <p:cNvSpPr/>
          <p:nvPr/>
        </p:nvSpPr>
        <p:spPr>
          <a:xfrm>
            <a:off x="6577621" y="1025702"/>
            <a:ext cx="3426924" cy="742597"/>
          </a:xfrm>
          <a:prstGeom prst="wedgeRoundRectCallout">
            <a:avLst>
              <a:gd name="adj1" fmla="val -39526"/>
              <a:gd name="adj2" fmla="val 8720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Verify that request emanating from </a:t>
            </a:r>
            <a:r>
              <a:rPr lang="en-US" dirty="0" err="1"/>
              <a:t>amazon.com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22" grpId="0"/>
      <p:bldP spid="23" grpId="0"/>
      <p:bldP spid="28" grpId="0"/>
      <p:bldP spid="3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768DF-E5B4-0145-8EC1-7DA5CFE8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951C7-8131-634B-950C-69A9A32F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60350"/>
            <a:ext cx="8636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295400"/>
            <a:ext cx="8750300" cy="208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304800"/>
            <a:ext cx="2021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Free CAs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10000"/>
            <a:ext cx="5372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E46C-E916-5E43-B8E2-D0BB2A07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0E18-DAF1-8043-9DAD-9FBB1E58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EBDEC7-C98B-7F4B-AA3E-840F2C5E6395}"/>
              </a:ext>
            </a:extLst>
          </p:cNvPr>
          <p:cNvSpPr/>
          <p:nvPr/>
        </p:nvSpPr>
        <p:spPr>
          <a:xfrm>
            <a:off x="609600" y="1295400"/>
            <a:ext cx="10896600" cy="2667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/>
              <a:t>Discuss with neighbor for 5 minutes:</a:t>
            </a:r>
          </a:p>
          <a:p>
            <a:r>
              <a:rPr lang="en-US" sz="2800" dirty="0"/>
              <a:t>What vulnerabilities would undermine server authentication in TLS? Think about: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Certificate authority protocols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TLS handshake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DD272-0D17-484C-BC74-BA585667DF62}"/>
              </a:ext>
            </a:extLst>
          </p:cNvPr>
          <p:cNvSpPr txBox="1"/>
          <p:nvPr/>
        </p:nvSpPr>
        <p:spPr>
          <a:xfrm>
            <a:off x="2743200" y="4343400"/>
            <a:ext cx="55634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Client implementation vulnerabilities</a:t>
            </a:r>
          </a:p>
          <a:p>
            <a:r>
              <a:rPr lang="en-US" sz="2800" dirty="0"/>
              <a:t>Theft of server secret signing key</a:t>
            </a:r>
          </a:p>
          <a:p>
            <a:r>
              <a:rPr lang="en-US" sz="2800" dirty="0"/>
              <a:t>Compromise of web server</a:t>
            </a:r>
          </a:p>
          <a:p>
            <a:r>
              <a:rPr lang="en-US" sz="2800" dirty="0"/>
              <a:t>CA compromise</a:t>
            </a:r>
          </a:p>
          <a:p>
            <a:r>
              <a:rPr lang="en-US" sz="2800" dirty="0"/>
              <a:t>CA identity check failure</a:t>
            </a:r>
          </a:p>
        </p:txBody>
      </p:sp>
    </p:spTree>
    <p:extLst>
      <p:ext uri="{BB962C8B-B14F-4D97-AF65-F5344CB8AC3E}">
        <p14:creationId xmlns:p14="http://schemas.microsoft.com/office/powerpoint/2010/main" val="62916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82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Client side vulnerability:</a:t>
            </a:r>
            <a:br>
              <a:rPr lang="en-US" b="1" dirty="0"/>
            </a:br>
            <a:r>
              <a:rPr lang="en-US" b="1" dirty="0"/>
              <a:t>Apple iOS &lt;7.0.16 signature verification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8501" y="2730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7696200" cy="5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7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1749-C459-E346-99F9-0C9876F4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vulnerability: Heartbleed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870B0-5389-4146-BAB0-D7252A89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eartbleed.svg">
            <a:extLst>
              <a:ext uri="{FF2B5EF4-FFF2-40B4-BE49-F238E27FC236}">
                <a16:creationId xmlns:a16="http://schemas.microsoft.com/office/drawing/2014/main" id="{3E4FA10D-E374-F04E-B6D2-CA4950D0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33" y="916423"/>
            <a:ext cx="3251200" cy="38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3364FC44-0B23-E941-A81B-6388F7A6F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6721" y="1824335"/>
            <a:ext cx="779079" cy="1541463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42DF7-F6A3-C142-B44F-1876FA87422B}"/>
              </a:ext>
            </a:extLst>
          </p:cNvPr>
          <p:cNvCxnSpPr/>
          <p:nvPr/>
        </p:nvCxnSpPr>
        <p:spPr>
          <a:xfrm flipV="1">
            <a:off x="2497520" y="1528002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06EC5-7DFA-5E48-A4EF-0EE9E9A2A518}"/>
              </a:ext>
            </a:extLst>
          </p:cNvPr>
          <p:cNvCxnSpPr/>
          <p:nvPr/>
        </p:nvCxnSpPr>
        <p:spPr>
          <a:xfrm rot="10800000" flipV="1">
            <a:off x="2497520" y="1985202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6B52ED32-F0A6-344F-97FD-CF3709E82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712" y="1480272"/>
            <a:ext cx="1260475" cy="114532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A9327-6D75-1542-8161-566F57D97F20}"/>
              </a:ext>
            </a:extLst>
          </p:cNvPr>
          <p:cNvSpPr txBox="1"/>
          <p:nvPr/>
        </p:nvSpPr>
        <p:spPr>
          <a:xfrm>
            <a:off x="838200" y="4684693"/>
            <a:ext cx="107510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Software vulnerability in </a:t>
            </a:r>
            <a:r>
              <a:rPr lang="en-US" sz="2800" dirty="0" err="1"/>
              <a:t>openssl’s</a:t>
            </a:r>
            <a:r>
              <a:rPr lang="en-US" sz="2800" dirty="0"/>
              <a:t> implementation of heartbeat protocol</a:t>
            </a:r>
          </a:p>
          <a:p>
            <a:r>
              <a:rPr lang="en-US" sz="2800" dirty="0"/>
              <a:t>Buffer overread vulnerability</a:t>
            </a:r>
          </a:p>
          <a:p>
            <a:r>
              <a:rPr lang="en-US" sz="2800" dirty="0"/>
              <a:t>Allowed exfiltrating server signing keys</a:t>
            </a:r>
          </a:p>
          <a:p>
            <a:r>
              <a:rPr lang="en-US" sz="2800" dirty="0"/>
              <a:t>In code base 2012-2014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6AB38-B6C2-464D-A1FD-A96EBA2E6C74}"/>
              </a:ext>
            </a:extLst>
          </p:cNvPr>
          <p:cNvSpPr txBox="1"/>
          <p:nvPr/>
        </p:nvSpPr>
        <p:spPr>
          <a:xfrm>
            <a:off x="2963333" y="1066800"/>
            <a:ext cx="274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“tom” to me, 3 letters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518C7F-1585-5E4E-9D32-ADB929B5DF28}"/>
              </a:ext>
            </a:extLst>
          </p:cNvPr>
          <p:cNvSpPr txBox="1"/>
          <p:nvPr/>
        </p:nvSpPr>
        <p:spPr>
          <a:xfrm>
            <a:off x="3737900" y="1608667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“tom”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803776-0989-0A45-8A3A-B1FAB3BD1C89}"/>
              </a:ext>
            </a:extLst>
          </p:cNvPr>
          <p:cNvCxnSpPr/>
          <p:nvPr/>
        </p:nvCxnSpPr>
        <p:spPr>
          <a:xfrm flipV="1">
            <a:off x="2514600" y="2817811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01EE01-2A88-B845-A26C-F1D632D3FD05}"/>
              </a:ext>
            </a:extLst>
          </p:cNvPr>
          <p:cNvCxnSpPr/>
          <p:nvPr/>
        </p:nvCxnSpPr>
        <p:spPr>
          <a:xfrm rot="10800000" flipV="1">
            <a:off x="2514600" y="3275011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37B431-789B-4D48-9B41-E092023DB4D4}"/>
              </a:ext>
            </a:extLst>
          </p:cNvPr>
          <p:cNvSpPr txBox="1"/>
          <p:nvPr/>
        </p:nvSpPr>
        <p:spPr>
          <a:xfrm>
            <a:off x="2980413" y="2356609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“tom” to me, 1000 letters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560FB-688D-024F-AC88-A63BA2B157A0}"/>
              </a:ext>
            </a:extLst>
          </p:cNvPr>
          <p:cNvSpPr txBox="1"/>
          <p:nvPr/>
        </p:nvSpPr>
        <p:spPr>
          <a:xfrm>
            <a:off x="3352800" y="2898476"/>
            <a:ext cx="359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tomjBjkfldsmbklajfdsafkjdsbasdf</a:t>
            </a:r>
            <a:r>
              <a:rPr lang="en-US" dirty="0"/>
              <a:t>….”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077F0768-15C4-724D-9103-11E6D3B30173}"/>
              </a:ext>
            </a:extLst>
          </p:cNvPr>
          <p:cNvSpPr/>
          <p:nvPr/>
        </p:nvSpPr>
        <p:spPr>
          <a:xfrm>
            <a:off x="4572000" y="3581400"/>
            <a:ext cx="4191000" cy="914400"/>
          </a:xfrm>
          <a:prstGeom prst="wedgeRoundRectCallout">
            <a:avLst>
              <a:gd name="adj1" fmla="val -38510"/>
              <a:gd name="adj2" fmla="val -8379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Returns dump of </a:t>
            </a:r>
            <a:r>
              <a:rPr lang="en-US" sz="2000" dirty="0" err="1"/>
              <a:t>openssl</a:t>
            </a:r>
            <a:r>
              <a:rPr lang="en-US" sz="2000" dirty="0"/>
              <a:t> process memory, including secrets</a:t>
            </a:r>
          </a:p>
        </p:txBody>
      </p:sp>
    </p:spTree>
    <p:extLst>
      <p:ext uri="{BB962C8B-B14F-4D97-AF65-F5344CB8AC3E}">
        <p14:creationId xmlns:p14="http://schemas.microsoft.com/office/powerpoint/2010/main" val="376168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PKI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Durumeric et al. Analysis of the HTTPS Certificate Ecosystem, 2013</a:t>
            </a:r>
          </a:p>
          <a:p>
            <a:pPr lvl="1"/>
            <a:r>
              <a:rPr lang="en-US" dirty="0"/>
              <a:t>http://conferences.sigcomm.org/imc/2013/papers/imc257-durumericAemb.pdf</a:t>
            </a:r>
          </a:p>
          <a:p>
            <a:endParaRPr lang="en-US" dirty="0"/>
          </a:p>
          <a:p>
            <a:r>
              <a:rPr lang="en-US" dirty="0"/>
              <a:t>“1,800 entities that are able to issue certificates vouching for the identity of any website”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611"/>
          <a:stretch/>
        </p:blipFill>
        <p:spPr>
          <a:xfrm>
            <a:off x="2032000" y="76200"/>
            <a:ext cx="8115300" cy="3046236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10001"/>
            <a:ext cx="9144000" cy="10771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32096" y="6096001"/>
            <a:ext cx="7950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/library/security/2524375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2" y="5193269"/>
            <a:ext cx="841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nakedsecurity.sophos.com</a:t>
            </a:r>
            <a:r>
              <a:rPr lang="en-US" dirty="0"/>
              <a:t>/2011/03/24/fraudulent-certificates-issued-by-comodo-is-it-time-to-rethink-who-we-trust/</a:t>
            </a:r>
          </a:p>
        </p:txBody>
      </p:sp>
    </p:spTree>
    <p:extLst>
      <p:ext uri="{BB962C8B-B14F-4D97-AF65-F5344CB8AC3E}">
        <p14:creationId xmlns:p14="http://schemas.microsoft.com/office/powerpoint/2010/main" val="356643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key exchange, key transport, public-key encryption, forward secrecy, Diffie-Hellman, man-in-the-middle attacks</a:t>
            </a:r>
          </a:p>
          <a:p>
            <a:endParaRPr lang="en-US" dirty="0"/>
          </a:p>
          <a:p>
            <a:r>
              <a:rPr lang="en-US" dirty="0"/>
              <a:t>Today’s lecture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Public-key infrastructure (PKI)</a:t>
            </a:r>
          </a:p>
        </p:txBody>
      </p:sp>
    </p:spTree>
    <p:extLst>
      <p:ext uri="{BB962C8B-B14F-4D97-AF65-F5344CB8AC3E}">
        <p14:creationId xmlns:p14="http://schemas.microsoft.com/office/powerpoint/2010/main" val="212480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9253"/>
            <a:ext cx="9144000" cy="53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63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Certificates must often be revoked</a:t>
            </a:r>
          </a:p>
          <a:p>
            <a:endParaRPr lang="en-US" dirty="0"/>
          </a:p>
          <a:p>
            <a:pPr lvl="1"/>
            <a:r>
              <a:rPr lang="en-US" dirty="0"/>
              <a:t>Short expirations</a:t>
            </a:r>
          </a:p>
          <a:p>
            <a:endParaRPr lang="en-US" dirty="0"/>
          </a:p>
          <a:p>
            <a:pPr lvl="1"/>
            <a:r>
              <a:rPr lang="en-US" dirty="0"/>
              <a:t>CRLs (Certificate revocation lists)</a:t>
            </a:r>
          </a:p>
          <a:p>
            <a:endParaRPr lang="en-US" dirty="0"/>
          </a:p>
          <a:p>
            <a:pPr lvl="1"/>
            <a:r>
              <a:rPr lang="en-US" dirty="0"/>
              <a:t>OCSP (online certificate status protocol)</a:t>
            </a:r>
          </a:p>
          <a:p>
            <a:pPr lvl="2"/>
            <a:r>
              <a:rPr lang="en-US" sz="2600" dirty="0"/>
              <a:t>Client queries CA to check on validity of cert </a:t>
            </a:r>
          </a:p>
          <a:p>
            <a:pPr lvl="3"/>
            <a:r>
              <a:rPr lang="en-US" sz="2200" dirty="0"/>
              <a:t>privacy concerns, performance / scalability issues</a:t>
            </a:r>
          </a:p>
          <a:p>
            <a:pPr lvl="2"/>
            <a:r>
              <a:rPr lang="en-US" sz="2600" dirty="0"/>
              <a:t>Stapling: server periodically gets fresh, time-stamped OCSP signature from CA. Sends to clients</a:t>
            </a:r>
          </a:p>
        </p:txBody>
      </p:sp>
    </p:spTree>
    <p:extLst>
      <p:ext uri="{BB962C8B-B14F-4D97-AF65-F5344CB8AC3E}">
        <p14:creationId xmlns:p14="http://schemas.microsoft.com/office/powerpoint/2010/main" val="38549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F647-9E96-C44B-B22E-1C41F252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revocation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0B3FC-BD38-A649-97B1-B8ECD5B2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Liu et al. An End-to-End Measurement of Certificate Revocation in the Web’s PKI, 2014</a:t>
            </a:r>
          </a:p>
          <a:p>
            <a:pPr lvl="1"/>
            <a:r>
              <a:rPr lang="en-US" dirty="0">
                <a:hlinkClick r:id="rId2"/>
              </a:rPr>
              <a:t>http://www.ccs.neu.edu/home/cbw/static/pdf/liu-imc15.pdf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8% of in-use certificates revoked</a:t>
            </a:r>
          </a:p>
          <a:p>
            <a:endParaRPr lang="en-US" dirty="0"/>
          </a:p>
          <a:p>
            <a:r>
              <a:rPr lang="en-US" dirty="0"/>
              <a:t>Many browsers don’t bother checking for revocation (accepting revoked certificates)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52816-9D84-E24E-A5A7-4516EAEC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4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Certificate/public-key pinning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/>
          <a:lstStyle/>
          <a:p>
            <a:r>
              <a:rPr lang="en-US" dirty="0"/>
              <a:t>Can we prevent </a:t>
            </a:r>
            <a:r>
              <a:rPr lang="en-US" dirty="0" err="1"/>
              <a:t>MitM</a:t>
            </a:r>
            <a:r>
              <a:rPr lang="en-US" dirty="0"/>
              <a:t> due to PKI being undermined?</a:t>
            </a:r>
          </a:p>
          <a:p>
            <a:r>
              <a:rPr lang="en-US" dirty="0"/>
              <a:t>Client knows what cert/</a:t>
            </a:r>
            <a:r>
              <a:rPr lang="en-US" dirty="0" err="1"/>
              <a:t>pk</a:t>
            </a:r>
            <a:r>
              <a:rPr lang="en-US" dirty="0"/>
              <a:t> to expect, rejects otherwise</a:t>
            </a:r>
          </a:p>
          <a:p>
            <a:pPr lvl="1"/>
            <a:r>
              <a:rPr lang="en-US" dirty="0"/>
              <a:t>Pre-install some keys </a:t>
            </a:r>
          </a:p>
          <a:p>
            <a:pPr lvl="1"/>
            <a:r>
              <a:rPr lang="en-US" dirty="0"/>
              <a:t>HPKP (HTTP Public Key Pinning)</a:t>
            </a:r>
          </a:p>
          <a:p>
            <a:pPr lvl="2"/>
            <a:r>
              <a:rPr lang="en-US" dirty="0"/>
              <a:t>HTTP header that allows servers to set a hash of public key they will use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5534848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/web/updates/2015/09/HPKP-reporting-with-chrome-46?hl=en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4191000"/>
            <a:ext cx="7436972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Public-Key-Pins:  </a:t>
            </a:r>
          </a:p>
          <a:p>
            <a:r>
              <a:rPr lang="en-US" dirty="0"/>
              <a:t>       pin-sha256="d6qzRu9zOECb90Uez27xWltNsj0e1Md7GkYYkVoZWmM=";  </a:t>
            </a:r>
          </a:p>
          <a:p>
            <a:r>
              <a:rPr lang="en-US" dirty="0"/>
              <a:t>       pin-sha256="LPJNul+wow4m6DsqxbninhsWHlwfp0JecwQzYpOLmCQ=";  </a:t>
            </a:r>
          </a:p>
          <a:p>
            <a:r>
              <a:rPr lang="en-US" dirty="0"/>
              <a:t>       max-age=259200</a:t>
            </a:r>
          </a:p>
        </p:txBody>
      </p:sp>
    </p:spTree>
    <p:extLst>
      <p:ext uri="{BB962C8B-B14F-4D97-AF65-F5344CB8AC3E}">
        <p14:creationId xmlns:p14="http://schemas.microsoft.com/office/powerpoint/2010/main" val="147982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Certificate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detect rogue certificates?</a:t>
            </a:r>
          </a:p>
          <a:p>
            <a:r>
              <a:rPr lang="en-US" dirty="0"/>
              <a:t>Force CAs to log the certificates they sign in a public tamper-evident register</a:t>
            </a:r>
          </a:p>
          <a:p>
            <a:pPr lvl="1"/>
            <a:r>
              <a:rPr lang="en-US" dirty="0"/>
              <a:t>Experimental IETF standard</a:t>
            </a:r>
          </a:p>
          <a:p>
            <a:endParaRPr lang="en-US" dirty="0"/>
          </a:p>
          <a:p>
            <a:r>
              <a:rPr lang="en-US" dirty="0"/>
              <a:t>Google has been pushing this</a:t>
            </a:r>
          </a:p>
          <a:p>
            <a:pPr lvl="1"/>
            <a:r>
              <a:rPr lang="en-US" dirty="0"/>
              <a:t>Chrome requires it for “extra validation” certs</a:t>
            </a:r>
          </a:p>
          <a:p>
            <a:pPr lvl="1"/>
            <a:r>
              <a:rPr lang="en-US" dirty="0" err="1"/>
              <a:t>DigiCert</a:t>
            </a:r>
            <a:r>
              <a:rPr lang="en-US" dirty="0"/>
              <a:t> has implemented</a:t>
            </a:r>
          </a:p>
        </p:txBody>
      </p:sp>
    </p:spTree>
    <p:extLst>
      <p:ext uri="{BB962C8B-B14F-4D97-AF65-F5344CB8AC3E}">
        <p14:creationId xmlns:p14="http://schemas.microsoft.com/office/powerpoint/2010/main" val="290689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signature schemes power PKI and verifying identities: </a:t>
            </a:r>
          </a:p>
          <a:p>
            <a:pPr lvl="1"/>
            <a:r>
              <a:rPr lang="en-US" dirty="0" err="1"/>
              <a:t>unforgeability</a:t>
            </a:r>
            <a:r>
              <a:rPr lang="en-US" dirty="0"/>
              <a:t> under chosen message attack</a:t>
            </a:r>
          </a:p>
          <a:p>
            <a:pPr lvl="1"/>
            <a:r>
              <a:rPr lang="en-US" dirty="0"/>
              <a:t>RSA based schemes PKCS#1 1.5, FDH, PSS</a:t>
            </a:r>
          </a:p>
          <a:p>
            <a:pPr lvl="1"/>
            <a:r>
              <a:rPr lang="en-US" dirty="0"/>
              <a:t>Discrete-log based schemes include </a:t>
            </a:r>
            <a:r>
              <a:rPr lang="en-US" dirty="0" err="1"/>
              <a:t>Schnorr</a:t>
            </a:r>
            <a:r>
              <a:rPr lang="en-US" dirty="0"/>
              <a:t>, DSA, ECDSA</a:t>
            </a:r>
          </a:p>
          <a:p>
            <a:pPr lvl="1"/>
            <a:endParaRPr lang="en-US" dirty="0"/>
          </a:p>
          <a:p>
            <a:r>
              <a:rPr lang="en-US" dirty="0"/>
              <a:t>Web PKI relies on various trust assumptions</a:t>
            </a:r>
          </a:p>
          <a:p>
            <a:pPr lvl="1"/>
            <a:r>
              <a:rPr lang="en-US" dirty="0"/>
              <a:t>Can be undermined in </a:t>
            </a:r>
            <a:r>
              <a:rPr lang="en-US" i="1" dirty="0"/>
              <a:t>many</a:t>
            </a:r>
            <a:r>
              <a:rPr lang="en-US" dirty="0"/>
              <a:t> ways</a:t>
            </a:r>
          </a:p>
          <a:p>
            <a:pPr lvl="1"/>
            <a:r>
              <a:rPr lang="en-US" dirty="0"/>
              <a:t>Need combination of cryptography plus other mechanisms</a:t>
            </a:r>
          </a:p>
        </p:txBody>
      </p:sp>
    </p:spTree>
    <p:extLst>
      <p:ext uri="{BB962C8B-B14F-4D97-AF65-F5344CB8AC3E}">
        <p14:creationId xmlns:p14="http://schemas.microsoft.com/office/powerpoint/2010/main" val="56995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C8B8-0A0F-1F45-B81D-5F7F1C46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DF0A-00DA-A241-8DE0-F8BF82CD7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4B23-CDD1-6E44-B0B1-9F71D31E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18B0-8BB8-2D4F-A7C9-E4F9ACDE47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Groups for </a:t>
            </a:r>
            <a:r>
              <a:rPr lang="en-US" b="1" dirty="0" err="1"/>
              <a:t>Schnorr</a:t>
            </a:r>
            <a:r>
              <a:rPr lang="en-US" b="1" dirty="0"/>
              <a:t> and DSA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388" y="1447800"/>
            <a:ext cx="106822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Let q be a prime such that q divides p-1</a:t>
            </a:r>
          </a:p>
          <a:p>
            <a:r>
              <a:rPr lang="en-US" sz="2800" dirty="0"/>
              <a:t>		Example: p = 2q + 1   (so-called safe prime p)</a:t>
            </a:r>
          </a:p>
          <a:p>
            <a:endParaRPr lang="en-US" sz="2800" dirty="0"/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r>
              <a:rPr lang="en-US" sz="2800" dirty="0"/>
              <a:t>Let g be generator of sub-group of order q: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to pick g? </a:t>
            </a:r>
          </a:p>
          <a:p>
            <a:r>
              <a:rPr lang="en-US" sz="2800" dirty="0"/>
              <a:t>g = h</a:t>
            </a:r>
            <a:r>
              <a:rPr lang="en-US" sz="2800" baseline="30000" dirty="0"/>
              <a:t>(p-1)/q </a:t>
            </a:r>
            <a:r>
              <a:rPr lang="en-US" sz="2800" dirty="0"/>
              <a:t>mod p   for some h and check g ≠ 1 mod p</a:t>
            </a:r>
          </a:p>
          <a:p>
            <a:r>
              <a:rPr lang="en-US" sz="2800" dirty="0"/>
              <a:t>If so, try repeat with another h.  Usually start with h =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200" y="4146293"/>
            <a:ext cx="488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q-1 </a:t>
            </a:r>
            <a:r>
              <a:rPr lang="en-US" sz="2800" dirty="0"/>
              <a:t>}  subset of G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0370" y="32004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2295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(Variant of)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295401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p,q,g</a:t>
            </a:r>
            <a:r>
              <a:rPr lang="en-US" sz="2400" dirty="0"/>
              <a:t>  specified 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850072" y="2328208"/>
            <a:ext cx="61415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50072" y="4038600"/>
            <a:ext cx="60653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8672" y="5867400"/>
            <a:ext cx="37057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</a:t>
            </a:r>
            <a:r>
              <a:rPr lang="en-US" sz="3200" baseline="30000" dirty="0" err="1"/>
              <a:t>z</a:t>
            </a:r>
            <a:r>
              <a:rPr lang="en-US" sz="3200" dirty="0"/>
              <a:t> = g</a:t>
            </a:r>
            <a:r>
              <a:rPr lang="en-US" sz="3200" baseline="30000" dirty="0"/>
              <a:t>r + cx</a:t>
            </a:r>
            <a:r>
              <a:rPr lang="en-US" sz="3200" dirty="0"/>
              <a:t> = </a:t>
            </a:r>
            <a:r>
              <a:rPr lang="en-US" sz="3200" dirty="0" err="1"/>
              <a:t>g</a:t>
            </a:r>
            <a:r>
              <a:rPr lang="en-US" sz="3200" baseline="30000" dirty="0" err="1"/>
              <a:t>r</a:t>
            </a:r>
            <a:r>
              <a:rPr lang="en-US" sz="3200" dirty="0" err="1"/>
              <a:t>g</a:t>
            </a:r>
            <a:r>
              <a:rPr lang="en-US" sz="3200" baseline="30000" dirty="0" err="1"/>
              <a:t>xc</a:t>
            </a:r>
            <a:r>
              <a:rPr lang="en-US" sz="3200" dirty="0"/>
              <a:t> = </a:t>
            </a:r>
            <a:r>
              <a:rPr lang="en-US" sz="3200" dirty="0" err="1"/>
              <a:t>RX</a:t>
            </a:r>
            <a:r>
              <a:rPr lang="en-US" sz="3200" baseline="30000" dirty="0" err="1"/>
              <a:t>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990085" y="5892224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</p:spTree>
    <p:extLst>
      <p:ext uri="{BB962C8B-B14F-4D97-AF65-F5344CB8AC3E}">
        <p14:creationId xmlns:p14="http://schemas.microsoft.com/office/powerpoint/2010/main" val="37531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intuition</a:t>
            </a:r>
          </a:p>
        </p:txBody>
      </p:sp>
      <p:pic>
        <p:nvPicPr>
          <p:cNvPr id="4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1" y="1600200"/>
            <a:ext cx="1260475" cy="11453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308558" y="1371601"/>
            <a:ext cx="72070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Assume an adversary that can output forgery (M,(</a:t>
            </a:r>
            <a:r>
              <a:rPr lang="en-US" sz="2400" dirty="0" err="1"/>
              <a:t>R,z</a:t>
            </a:r>
            <a:r>
              <a:rPr lang="en-US" sz="2400" dirty="0"/>
              <a:t>))</a:t>
            </a:r>
          </a:p>
          <a:p>
            <a:r>
              <a:rPr lang="en-US" sz="2400" dirty="0"/>
              <a:t>Then to be valid:</a:t>
            </a:r>
          </a:p>
          <a:p>
            <a:r>
              <a:rPr lang="en-US" sz="2400" dirty="0"/>
              <a:t>	     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baseline="30000" dirty="0"/>
              <a:t>   </a:t>
            </a:r>
            <a:r>
              <a:rPr lang="en-US" sz="2400" dirty="0"/>
              <a:t>  implies   z =  r + cx    </a:t>
            </a:r>
          </a:p>
          <a:p>
            <a:r>
              <a:rPr lang="en-US" sz="2400" dirty="0"/>
              <a:t>for c = H(M || R)  . </a:t>
            </a:r>
          </a:p>
          <a:p>
            <a:r>
              <a:rPr lang="en-US" sz="2400" dirty="0"/>
              <a:t>Assume c is random (H is random oracle)</a:t>
            </a:r>
          </a:p>
          <a:p>
            <a:endParaRPr lang="en-US" sz="2400" dirty="0"/>
          </a:p>
          <a:p>
            <a:r>
              <a:rPr lang="en-US" sz="2400" dirty="0"/>
              <a:t>Imagine we can run adversary twice but force forgery to be on same R, different c . </a:t>
            </a:r>
          </a:p>
          <a:p>
            <a:r>
              <a:rPr lang="en-US" sz="2400" dirty="0"/>
              <a:t>In second execution, getting (M’,(</a:t>
            </a:r>
            <a:r>
              <a:rPr lang="en-US" sz="2400" dirty="0" err="1"/>
              <a:t>R,z</a:t>
            </a:r>
            <a:r>
              <a:rPr lang="en-US" sz="2400" dirty="0"/>
              <a:t>’))</a:t>
            </a:r>
          </a:p>
          <a:p>
            <a:endParaRPr lang="en-US" sz="2400" dirty="0"/>
          </a:p>
          <a:p>
            <a:r>
              <a:rPr lang="en-US" sz="2400" dirty="0"/>
              <a:t>Then success second time around gives: 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’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baseline="30000" dirty="0"/>
              <a:t>’</a:t>
            </a:r>
            <a:r>
              <a:rPr lang="en-US" sz="2400" dirty="0"/>
              <a:t>   implies   z’ = r + </a:t>
            </a:r>
            <a:r>
              <a:rPr lang="en-US" sz="2400" dirty="0" err="1"/>
              <a:t>c’x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now can compute z - z’ / (c - c’)  =  x  the secret key </a:t>
            </a:r>
          </a:p>
        </p:txBody>
      </p:sp>
    </p:spTree>
    <p:extLst>
      <p:ext uri="{BB962C8B-B14F-4D97-AF65-F5344CB8AC3E}">
        <p14:creationId xmlns:p14="http://schemas.microsoft.com/office/powerpoint/2010/main" val="284999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r>
              <a:rPr lang="en-US" baseline="30000" dirty="0"/>
              <a:t>  </a:t>
            </a:r>
            <a:r>
              <a:rPr lang="en-US" dirty="0"/>
              <a:t>mod 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002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r>
              <a:rPr lang="en-US" baseline="30000" dirty="0"/>
              <a:t>  </a:t>
            </a:r>
            <a:r>
              <a:rPr lang="en-US" dirty="0"/>
              <a:t>mod p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baseline="30000" dirty="0"/>
              <a:t> </a:t>
            </a:r>
            <a:r>
              <a:rPr lang="en-US" dirty="0"/>
              <a:t>mod 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r>
              <a:rPr lang="en-US" baseline="30000" dirty="0"/>
              <a:t>  </a:t>
            </a:r>
            <a:r>
              <a:rPr lang="en-US" dirty="0"/>
              <a:t>mod 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A2E03A-A933-6748-8D7A-8FF2769DBBBF}"/>
              </a:ext>
            </a:extLst>
          </p:cNvPr>
          <p:cNvCxnSpPr/>
          <p:nvPr/>
        </p:nvCxnSpPr>
        <p:spPr>
          <a:xfrm>
            <a:off x="1295400" y="2514600"/>
            <a:ext cx="1864333" cy="97893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C42506-FAC9-9642-A118-2BC7C843CCA3}"/>
              </a:ext>
            </a:extLst>
          </p:cNvPr>
          <p:cNvCxnSpPr>
            <a:cxnSpLocks/>
          </p:cNvCxnSpPr>
          <p:nvPr/>
        </p:nvCxnSpPr>
        <p:spPr>
          <a:xfrm flipV="1">
            <a:off x="1524000" y="2514600"/>
            <a:ext cx="1635733" cy="97893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2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Fragility of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1" y="1973579"/>
            <a:ext cx="6395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 two messages M ≠ M’ and reuse randomness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) -&gt;  (</a:t>
            </a:r>
            <a:r>
              <a:rPr lang="en-US" sz="2400" dirty="0" err="1"/>
              <a:t>R,z</a:t>
            </a:r>
            <a:r>
              <a:rPr lang="en-US" sz="2400" dirty="0"/>
              <a:t>) 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’) -&gt; (</a:t>
            </a:r>
            <a:r>
              <a:rPr lang="en-US" sz="2400" dirty="0" err="1"/>
              <a:t>R,z</a:t>
            </a:r>
            <a:r>
              <a:rPr lang="en-US" sz="2400" dirty="0"/>
              <a:t>’)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1" y="1371600"/>
            <a:ext cx="421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randomness failure: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394" y="4343400"/>
            <a:ext cx="805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r is predictable/leaked, can recover secret from (</a:t>
            </a:r>
            <a:r>
              <a:rPr lang="en-US" sz="2800" dirty="0" err="1"/>
              <a:t>R,z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393" y="5486401"/>
            <a:ext cx="7551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improve security by “hedging”:</a:t>
            </a:r>
          </a:p>
          <a:p>
            <a:r>
              <a:rPr lang="en-US" sz="2800" dirty="0"/>
              <a:t>		 choose r = H( x || M || randomness 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2056" y="2357736"/>
            <a:ext cx="257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(R, r + cx  mod q)</a:t>
            </a:r>
          </a:p>
        </p:txBody>
      </p:sp>
      <p:sp>
        <p:nvSpPr>
          <p:cNvPr id="8" name="Rectangle 7"/>
          <p:cNvSpPr/>
          <p:nvPr/>
        </p:nvSpPr>
        <p:spPr>
          <a:xfrm>
            <a:off x="3308854" y="3446700"/>
            <a:ext cx="5339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Then:   x = (z - z’) / ( H(M||R) - H(M’||R) )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2056" y="2698929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(R, r + </a:t>
            </a:r>
            <a:r>
              <a:rPr lang="en-US" sz="2400" dirty="0" err="1"/>
              <a:t>c’x</a:t>
            </a:r>
            <a:r>
              <a:rPr lang="en-US" sz="2400" dirty="0"/>
              <a:t>  mod q)</a:t>
            </a:r>
          </a:p>
        </p:txBody>
      </p:sp>
    </p:spTree>
    <p:extLst>
      <p:ext uri="{BB962C8B-B14F-4D97-AF65-F5344CB8AC3E}">
        <p14:creationId xmlns:p14="http://schemas.microsoft.com/office/powerpoint/2010/main" val="48309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Actual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5" y="1295401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p,q,g</a:t>
            </a:r>
            <a:r>
              <a:rPr lang="en-US" sz="2400" dirty="0"/>
              <a:t>  specified 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850072" y="2209800"/>
            <a:ext cx="61415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c,z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50072" y="3920192"/>
            <a:ext cx="6065328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c,z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R’ = </a:t>
            </a:r>
            <a:r>
              <a:rPr lang="en-US" sz="2400" dirty="0" err="1"/>
              <a:t>g</a:t>
            </a:r>
            <a:r>
              <a:rPr lang="en-US" sz="2400" baseline="30000" dirty="0" err="1"/>
              <a:t>s</a:t>
            </a:r>
            <a:r>
              <a:rPr lang="en-US" sz="2400" baseline="30000" dirty="0"/>
              <a:t> </a:t>
            </a:r>
            <a:r>
              <a:rPr lang="en-US" sz="2400" dirty="0" err="1"/>
              <a:t>X</a:t>
            </a:r>
            <a:r>
              <a:rPr lang="en-US" sz="2400" baseline="30000" dirty="0" err="1"/>
              <a:t>-c</a:t>
            </a:r>
            <a:endParaRPr lang="en-US" sz="2400" dirty="0"/>
          </a:p>
          <a:p>
            <a:r>
              <a:rPr lang="en-US" sz="2400" dirty="0"/>
              <a:t>c' = H(M || R’)</a:t>
            </a:r>
          </a:p>
          <a:p>
            <a:r>
              <a:rPr lang="en-US" sz="2400" dirty="0"/>
              <a:t>If c’</a:t>
            </a:r>
            <a:r>
              <a:rPr lang="en-US" sz="2400" baseline="30000" dirty="0"/>
              <a:t> </a:t>
            </a:r>
            <a:r>
              <a:rPr lang="en-US" sz="2400" dirty="0"/>
              <a:t>= c  then Return 1</a:t>
            </a:r>
          </a:p>
          <a:p>
            <a:r>
              <a:rPr lang="en-US" sz="2400" dirty="0"/>
              <a:t>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968426"/>
            <a:ext cx="510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R’ = </a:t>
            </a:r>
            <a:r>
              <a:rPr lang="en-US" sz="3200" dirty="0" err="1"/>
              <a:t>g</a:t>
            </a:r>
            <a:r>
              <a:rPr lang="en-US" sz="3200" baseline="30000" dirty="0" err="1"/>
              <a:t>s</a:t>
            </a:r>
            <a:r>
              <a:rPr lang="en-US" sz="3200" dirty="0" err="1"/>
              <a:t>X</a:t>
            </a:r>
            <a:r>
              <a:rPr lang="en-US" sz="3200" baseline="30000" dirty="0"/>
              <a:t>-c</a:t>
            </a:r>
            <a:r>
              <a:rPr lang="en-US" sz="3200" dirty="0"/>
              <a:t> = g</a:t>
            </a:r>
            <a:r>
              <a:rPr lang="en-US" sz="3200" baseline="30000" dirty="0"/>
              <a:t>r + cx</a:t>
            </a:r>
            <a:r>
              <a:rPr lang="en-US" sz="3200" dirty="0"/>
              <a:t> </a:t>
            </a:r>
            <a:r>
              <a:rPr lang="en-US" sz="3200" dirty="0" err="1"/>
              <a:t>g</a:t>
            </a:r>
            <a:r>
              <a:rPr lang="en-US" sz="3200" baseline="30000" dirty="0" err="1"/>
              <a:t>x</a:t>
            </a:r>
            <a:r>
              <a:rPr lang="en-US" sz="3200" baseline="30000" dirty="0"/>
              <a:t>/(H(M||R))</a:t>
            </a:r>
            <a:r>
              <a:rPr lang="en-US" sz="3200" dirty="0"/>
              <a:t> = g</a:t>
            </a:r>
            <a:r>
              <a:rPr lang="en-US" sz="3200" baseline="30000" dirty="0"/>
              <a:t>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990085" y="5968424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</p:spTree>
    <p:extLst>
      <p:ext uri="{BB962C8B-B14F-4D97-AF65-F5344CB8AC3E}">
        <p14:creationId xmlns:p14="http://schemas.microsoft.com/office/powerpoint/2010/main" val="364897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DSA (digital signature algorithm)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5" y="1295401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p,q,g</a:t>
            </a:r>
            <a:r>
              <a:rPr lang="en-US" sz="2400" dirty="0"/>
              <a:t>  specified 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905000" y="2328208"/>
            <a:ext cx="4343400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baseline="-25000" dirty="0"/>
              <a:t>  </a:t>
            </a:r>
            <a:r>
              <a:rPr lang="en-US" sz="2400" dirty="0"/>
              <a:t>   ; R =  (g</a:t>
            </a:r>
            <a:r>
              <a:rPr lang="en-US" sz="2400" baseline="30000" dirty="0"/>
              <a:t>r</a:t>
            </a:r>
            <a:r>
              <a:rPr lang="en-US" sz="2400" dirty="0"/>
              <a:t> mod p) mod q</a:t>
            </a:r>
          </a:p>
          <a:p>
            <a:r>
              <a:rPr lang="en-US" sz="2400" dirty="0"/>
              <a:t>z =  r </a:t>
            </a:r>
            <a:r>
              <a:rPr lang="en-US" sz="2400" baseline="30000" dirty="0"/>
              <a:t>-1 </a:t>
            </a:r>
            <a:r>
              <a:rPr lang="en-US" sz="2400" dirty="0"/>
              <a:t>( H(M) + x R ) mod q   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0800" y="2286000"/>
            <a:ext cx="4191000" cy="267765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w =  z</a:t>
            </a:r>
            <a:r>
              <a:rPr lang="en-US" sz="2400" baseline="30000" dirty="0"/>
              <a:t>-1</a:t>
            </a:r>
            <a:r>
              <a:rPr lang="en-US" sz="2400" dirty="0"/>
              <a:t> mod q    </a:t>
            </a:r>
          </a:p>
          <a:p>
            <a:r>
              <a:rPr lang="en-US" sz="2400" dirty="0"/>
              <a:t>u1 = H(m) * w  mod q </a:t>
            </a:r>
          </a:p>
          <a:p>
            <a:r>
              <a:rPr lang="en-US" sz="2400" dirty="0"/>
              <a:t>u2 = R*w   mod q   </a:t>
            </a:r>
          </a:p>
          <a:p>
            <a:r>
              <a:rPr lang="en-US" sz="2400" dirty="0"/>
              <a:t>If R =  (g</a:t>
            </a:r>
            <a:r>
              <a:rPr lang="en-US" sz="2400" baseline="30000" dirty="0"/>
              <a:t>u1 </a:t>
            </a:r>
            <a:r>
              <a:rPr lang="en-US" sz="2400" dirty="0"/>
              <a:t>X</a:t>
            </a:r>
            <a:r>
              <a:rPr lang="en-US" sz="2400" baseline="30000" dirty="0"/>
              <a:t>u2</a:t>
            </a:r>
            <a:r>
              <a:rPr lang="en-US" sz="2400" dirty="0"/>
              <a:t>  mod p) mod q  </a:t>
            </a:r>
          </a:p>
          <a:p>
            <a:r>
              <a:rPr lang="en-US" sz="2400" dirty="0"/>
              <a:t>then Return 1</a:t>
            </a:r>
          </a:p>
          <a:p>
            <a:r>
              <a:rPr lang="en-US" sz="2400" dirty="0"/>
              <a:t>Else Return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4005" y="5410200"/>
            <a:ext cx="7832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baseline="30000" dirty="0"/>
              <a:t>u1</a:t>
            </a:r>
            <a:r>
              <a:rPr lang="en-US" sz="3200" dirty="0"/>
              <a:t> X</a:t>
            </a:r>
            <a:r>
              <a:rPr lang="en-US" sz="3200" baseline="30000" dirty="0"/>
              <a:t>u2</a:t>
            </a:r>
            <a:r>
              <a:rPr lang="en-US" sz="3200" dirty="0"/>
              <a:t>  = </a:t>
            </a:r>
            <a:r>
              <a:rPr lang="en-US" sz="3200" dirty="0" err="1"/>
              <a:t>g</a:t>
            </a:r>
            <a:r>
              <a:rPr lang="en-US" sz="3200" baseline="30000" dirty="0" err="1"/>
              <a:t>H</a:t>
            </a:r>
            <a:r>
              <a:rPr lang="en-US" sz="3200" baseline="30000" dirty="0"/>
              <a:t>(M) w</a:t>
            </a:r>
            <a:r>
              <a:rPr lang="en-US" sz="3200" dirty="0"/>
              <a:t> </a:t>
            </a:r>
            <a:r>
              <a:rPr lang="en-US" sz="3200" dirty="0" err="1"/>
              <a:t>g</a:t>
            </a:r>
            <a:r>
              <a:rPr lang="en-US" sz="3200" baseline="30000" dirty="0" err="1"/>
              <a:t>x</a:t>
            </a:r>
            <a:r>
              <a:rPr lang="en-US" sz="3200" baseline="30000" dirty="0"/>
              <a:t> R w </a:t>
            </a:r>
            <a:r>
              <a:rPr lang="en-US" sz="3200" dirty="0"/>
              <a:t> = g</a:t>
            </a:r>
            <a:r>
              <a:rPr lang="en-US" sz="3200" baseline="30000" dirty="0"/>
              <a:t>(H(M)+</a:t>
            </a:r>
            <a:r>
              <a:rPr lang="en-US" sz="3200" baseline="30000" dirty="0" err="1"/>
              <a:t>xR</a:t>
            </a:r>
            <a:r>
              <a:rPr lang="en-US" sz="3200" baseline="30000" dirty="0"/>
              <a:t>) w </a:t>
            </a:r>
          </a:p>
          <a:p>
            <a:r>
              <a:rPr lang="en-US" sz="3200" baseline="30000" dirty="0"/>
              <a:t>                                                          </a:t>
            </a:r>
            <a:r>
              <a:rPr lang="en-US" sz="3200" dirty="0"/>
              <a:t>= g</a:t>
            </a:r>
            <a:r>
              <a:rPr lang="en-US" sz="3200" baseline="30000" dirty="0"/>
              <a:t>(H(M)+</a:t>
            </a:r>
            <a:r>
              <a:rPr lang="en-US" sz="3200" baseline="30000" dirty="0" err="1"/>
              <a:t>xR</a:t>
            </a:r>
            <a:r>
              <a:rPr lang="en-US" sz="3200" baseline="30000" dirty="0"/>
              <a:t>) (H(M)+</a:t>
            </a:r>
            <a:r>
              <a:rPr lang="en-US" sz="3200" baseline="30000" dirty="0" err="1"/>
              <a:t>xR</a:t>
            </a:r>
            <a:r>
              <a:rPr lang="en-US" sz="3200" baseline="30000" dirty="0"/>
              <a:t>)    r    </a:t>
            </a:r>
            <a:r>
              <a:rPr lang="en-US" sz="3200" dirty="0"/>
              <a:t>= g</a:t>
            </a:r>
            <a:r>
              <a:rPr lang="en-US" sz="3200" baseline="30000" dirty="0"/>
              <a:t>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990085" y="4648200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66870" y="5791200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7735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Fragility of DSA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0038" y="1973579"/>
            <a:ext cx="5839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 two messages M ≠ M’ and reuse random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) -&gt;  (</a:t>
            </a:r>
            <a:r>
              <a:rPr lang="en-US" sz="2400" dirty="0" err="1"/>
              <a:t>R,z</a:t>
            </a:r>
            <a:r>
              <a:rPr lang="en-US" sz="2400" dirty="0"/>
              <a:t>) 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’) -&gt; (</a:t>
            </a:r>
            <a:r>
              <a:rPr lang="en-US" sz="2400" dirty="0" err="1"/>
              <a:t>R,z</a:t>
            </a:r>
            <a:r>
              <a:rPr lang="en-US" sz="2400" dirty="0"/>
              <a:t>’)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1" y="1371600"/>
            <a:ext cx="421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randomness failure: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394" y="4343400"/>
            <a:ext cx="805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r is predictable/leaked, can recover secret from (</a:t>
            </a:r>
            <a:r>
              <a:rPr lang="en-US" sz="2800" dirty="0" err="1"/>
              <a:t>R,z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393" y="5486401"/>
            <a:ext cx="7551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Again, can improve security by “hedging”:</a:t>
            </a:r>
          </a:p>
          <a:p>
            <a:r>
              <a:rPr lang="en-US" sz="2800" dirty="0"/>
              <a:t>		 choose r = H( x || M || randomness 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32564" y="2357736"/>
            <a:ext cx="4065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 (R, r </a:t>
            </a:r>
            <a:r>
              <a:rPr lang="en-US" sz="2400" baseline="30000" dirty="0"/>
              <a:t>-1 </a:t>
            </a:r>
            <a:r>
              <a:rPr lang="en-US" sz="2400" dirty="0"/>
              <a:t>( H(M) + x R ) mod q  )</a:t>
            </a:r>
          </a:p>
        </p:txBody>
      </p:sp>
      <p:sp>
        <p:nvSpPr>
          <p:cNvPr id="8" name="Rectangle 7"/>
          <p:cNvSpPr/>
          <p:nvPr/>
        </p:nvSpPr>
        <p:spPr>
          <a:xfrm>
            <a:off x="2937042" y="3450055"/>
            <a:ext cx="3953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Then:  Solve for r </a:t>
            </a:r>
            <a:r>
              <a:rPr lang="en-US" sz="2400" baseline="30000" dirty="0"/>
              <a:t>-1</a:t>
            </a:r>
            <a:r>
              <a:rPr lang="en-US" sz="2400" dirty="0"/>
              <a:t>, solve for x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5264" y="2738736"/>
            <a:ext cx="4132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 (R, r </a:t>
            </a:r>
            <a:r>
              <a:rPr lang="en-US" sz="2400" baseline="30000" dirty="0"/>
              <a:t>-1 </a:t>
            </a:r>
            <a:r>
              <a:rPr lang="en-US" sz="2400" dirty="0"/>
              <a:t>( H(M’) + x R ) mod q  )</a:t>
            </a:r>
          </a:p>
        </p:txBody>
      </p:sp>
    </p:spTree>
    <p:extLst>
      <p:ext uri="{BB962C8B-B14F-4D97-AF65-F5344CB8AC3E}">
        <p14:creationId xmlns:p14="http://schemas.microsoft.com/office/powerpoint/2010/main" val="134053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1"/>
            <a:ext cx="9144000" cy="4036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5792" y="5943600"/>
            <a:ext cx="828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psx-scene.com</a:t>
            </a:r>
            <a:r>
              <a:rPr lang="en-US" dirty="0"/>
              <a:t>/forums/content/sony-s-ps3-security-epic-fail-videos-within-581/</a:t>
            </a:r>
          </a:p>
        </p:txBody>
      </p:sp>
    </p:spTree>
    <p:extLst>
      <p:ext uri="{BB962C8B-B14F-4D97-AF65-F5344CB8AC3E}">
        <p14:creationId xmlns:p14="http://schemas.microsoft.com/office/powerpoint/2010/main" val="9445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5466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  <a:p>
            <a:r>
              <a:rPr lang="en-US" sz="2000" dirty="0"/>
              <a:t>CERT can be forged, Client doesn’t check CERT, etc.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1401" y="259080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ClientHello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7540" y="2971801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ServerHello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95601" y="3426024"/>
            <a:ext cx="24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CERT’ = (</a:t>
            </a:r>
            <a:r>
              <a:rPr lang="en-US" sz="1400" dirty="0" err="1">
                <a:solidFill>
                  <a:srgbClr val="FF0000"/>
                </a:solidFill>
              </a:rPr>
              <a:t>pk</a:t>
            </a:r>
            <a:r>
              <a:rPr lang="en-US" sz="1400" dirty="0">
                <a:solidFill>
                  <a:srgbClr val="FF0000"/>
                </a:solidFill>
              </a:rPr>
              <a:t>*, signature over it)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48001" y="373080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91401" y="259080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ClientHello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87540" y="2971801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ServerHello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68044" y="3426024"/>
            <a:ext cx="2428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CERT = (</a:t>
            </a:r>
            <a:r>
              <a:rPr lang="en-US" sz="1400" dirty="0" err="1"/>
              <a:t>pk</a:t>
            </a:r>
            <a:r>
              <a:rPr lang="en-US" sz="1400" baseline="-25000" dirty="0" err="1"/>
              <a:t>S</a:t>
            </a:r>
            <a:r>
              <a:rPr lang="en-US" sz="1400" dirty="0"/>
              <a:t> , signature over it)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858001" y="373080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06948" y="4191000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60701" y="448961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58001" y="448961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X*, Y*, so it knows discrete logs</a:t>
            </a:r>
          </a:p>
          <a:p>
            <a:r>
              <a:rPr lang="en-US" dirty="0"/>
              <a:t>Completes handshake on both sides</a:t>
            </a:r>
          </a:p>
          <a:p>
            <a:r>
              <a:rPr lang="en-US" dirty="0"/>
              <a:t>Client thinks its talking to Server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063624" y="414130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02498" y="3810001"/>
            <a:ext cx="2988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p, g, X*, Sign(</a:t>
            </a:r>
            <a:r>
              <a:rPr lang="en-US" sz="1400" dirty="0" err="1">
                <a:solidFill>
                  <a:srgbClr val="FF0000"/>
                </a:solidFill>
              </a:rPr>
              <a:t>sk</a:t>
            </a:r>
            <a:r>
              <a:rPr lang="en-US" sz="1400" dirty="0">
                <a:solidFill>
                  <a:srgbClr val="FF0000"/>
                </a:solidFill>
              </a:rPr>
              <a:t>*,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Nc</a:t>
            </a:r>
            <a:r>
              <a:rPr lang="en-US" sz="1400" dirty="0">
                <a:solidFill>
                  <a:srgbClr val="FF0000"/>
                </a:solidFill>
              </a:rPr>
              <a:t>||Ns||p||g||X*)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858001" y="414130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705601" y="3810001"/>
            <a:ext cx="2813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p, g, X, Sign(</a:t>
            </a:r>
            <a:r>
              <a:rPr lang="en-US" sz="1400" dirty="0" err="1">
                <a:solidFill>
                  <a:srgbClr val="FF0000"/>
                </a:solidFill>
              </a:rPr>
              <a:t>sk</a:t>
            </a:r>
            <a:r>
              <a:rPr lang="en-US" sz="1400" baseline="-25000" dirty="0" err="1">
                <a:solidFill>
                  <a:srgbClr val="FF0000"/>
                </a:solidFill>
              </a:rPr>
              <a:t>S</a:t>
            </a:r>
            <a:r>
              <a:rPr lang="en-US" sz="1400" dirty="0">
                <a:solidFill>
                  <a:srgbClr val="FF0000"/>
                </a:solidFill>
              </a:rPr>
              <a:t> , </a:t>
            </a:r>
            <a:r>
              <a:rPr lang="en-US" sz="1400" dirty="0" err="1">
                <a:solidFill>
                  <a:srgbClr val="FF0000"/>
                </a:solidFill>
              </a:rPr>
              <a:t>Nc</a:t>
            </a:r>
            <a:r>
              <a:rPr lang="en-US" sz="1400" dirty="0">
                <a:solidFill>
                  <a:srgbClr val="FF0000"/>
                </a:solidFill>
              </a:rPr>
              <a:t>||Ns||p||g||X)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45548" y="419100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Y*</a:t>
            </a:r>
          </a:p>
        </p:txBody>
      </p:sp>
    </p:spTree>
    <p:extLst>
      <p:ext uri="{BB962C8B-B14F-4D97-AF65-F5344CB8AC3E}">
        <p14:creationId xmlns:p14="http://schemas.microsoft.com/office/powerpoint/2010/main" val="340557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9812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2190" y="1524000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4953000" y="2438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0094" y="2209801"/>
            <a:ext cx="445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436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0" y="3272136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3695700" y="3502968"/>
            <a:ext cx="1562100" cy="5356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3"/>
            <a:endCxn id="7" idx="0"/>
          </p:cNvCxnSpPr>
          <p:nvPr/>
        </p:nvCxnSpPr>
        <p:spPr>
          <a:xfrm>
            <a:off x="6629400" y="3507434"/>
            <a:ext cx="1562100" cy="531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743200" y="4262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0295" y="4034136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51306" y="47199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4913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57592" y="4267201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39000" y="4724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90228" y="4495801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76227" y="42627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36958" y="32766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6388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390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392" y="41148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5486401"/>
            <a:ext cx="8191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Anyone with public key can verify a signature</a:t>
            </a:r>
          </a:p>
          <a:p>
            <a:r>
              <a:rPr lang="en-US" sz="2400" dirty="0"/>
              <a:t>Only holder of secret key should be able to generate a signature</a:t>
            </a:r>
          </a:p>
        </p:txBody>
      </p:sp>
    </p:spTree>
    <p:extLst>
      <p:ext uri="{BB962C8B-B14F-4D97-AF65-F5344CB8AC3E}">
        <p14:creationId xmlns:p14="http://schemas.microsoft.com/office/powerpoint/2010/main" val="10185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 flipV="1">
            <a:off x="3684872" y="16764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09039" y="20574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7719" y="1143000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M, S</a:t>
            </a:r>
          </a:p>
        </p:txBody>
      </p:sp>
      <p:pic>
        <p:nvPicPr>
          <p:cNvPr id="25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1902674"/>
            <a:ext cx="1260475" cy="1145326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541873" y="2057400"/>
            <a:ext cx="8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82410" y="1688068"/>
            <a:ext cx="41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pk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00777" y="1694796"/>
            <a:ext cx="37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011956" y="1694796"/>
            <a:ext cx="7844" cy="4388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74524" y="1149289"/>
            <a:ext cx="809549" cy="768281"/>
          </a:xfrm>
          <a:prstGeom prst="rect">
            <a:avLst/>
          </a:prstGeom>
          <a:noFill/>
        </p:spPr>
      </p:pic>
      <p:pic>
        <p:nvPicPr>
          <p:cNvPr id="43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493872" y="1060118"/>
            <a:ext cx="1011329" cy="997282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848385" y="2895600"/>
            <a:ext cx="7994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Two algorithms: </a:t>
            </a:r>
          </a:p>
          <a:p>
            <a:pPr marL="457200" indent="-457200">
              <a:buAutoNum type="arabicParenBoth"/>
            </a:pPr>
            <a:r>
              <a:rPr lang="en-US" sz="2400" dirty="0"/>
              <a:t>Key generation outputs (</a:t>
            </a:r>
            <a:r>
              <a:rPr lang="en-US" sz="2400" dirty="0" err="1"/>
              <a:t>pk,sk</a:t>
            </a:r>
            <a:r>
              <a:rPr lang="en-US" sz="2400" dirty="0"/>
              <a:t>)</a:t>
            </a:r>
          </a:p>
          <a:p>
            <a:pPr marL="457200" indent="-457200">
              <a:buAutoNum type="arabicParenBoth"/>
            </a:pPr>
            <a:r>
              <a:rPr lang="en-US" sz="2400" dirty="0"/>
              <a:t>Sign (</a:t>
            </a:r>
            <a:r>
              <a:rPr lang="en-US" sz="2400" dirty="0" err="1"/>
              <a:t>sk,M</a:t>
            </a:r>
            <a:r>
              <a:rPr lang="en-US" sz="2400" dirty="0"/>
              <a:t>)  outputs a signature S    (may be randomized)</a:t>
            </a:r>
          </a:p>
          <a:p>
            <a:pPr marL="457200" indent="-457200">
              <a:buAutoNum type="arabicParenBoth"/>
            </a:pPr>
            <a:r>
              <a:rPr lang="en-US" sz="2400" dirty="0"/>
              <a:t>Ver(</a:t>
            </a:r>
            <a:r>
              <a:rPr lang="en-US" sz="2400" dirty="0" err="1"/>
              <a:t>pk,M,S</a:t>
            </a:r>
            <a:r>
              <a:rPr lang="en-US" sz="2400" dirty="0"/>
              <a:t>) outputs 0/1  (invalid / valid)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8385" y="4495801"/>
            <a:ext cx="590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Correctness</a:t>
            </a:r>
            <a:r>
              <a:rPr lang="en-US" sz="2400" dirty="0"/>
              <a:t>:  Ver(</a:t>
            </a:r>
            <a:r>
              <a:rPr lang="en-US" sz="2400" dirty="0" err="1"/>
              <a:t>pk,M,Sign</a:t>
            </a:r>
            <a:r>
              <a:rPr lang="en-US" sz="2400" dirty="0"/>
              <a:t>(</a:t>
            </a:r>
            <a:r>
              <a:rPr lang="en-US" sz="2400" dirty="0" err="1"/>
              <a:t>sk,M</a:t>
            </a:r>
            <a:r>
              <a:rPr lang="en-US" sz="2400" dirty="0"/>
              <a:t>)) = 1  always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8386" y="5100935"/>
            <a:ext cx="8667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Security</a:t>
            </a:r>
            <a:r>
              <a:rPr lang="en-US" sz="2400" dirty="0"/>
              <a:t>:  No computationally efficient attacker can forge valid signature for a new message even when attacker gets </a:t>
            </a:r>
          </a:p>
          <a:p>
            <a:r>
              <a:rPr lang="en-US" sz="2400" dirty="0"/>
              <a:t>	   (M</a:t>
            </a:r>
            <a:r>
              <a:rPr lang="en-US" sz="2400" baseline="-25000" dirty="0"/>
              <a:t>1</a:t>
            </a:r>
            <a:r>
              <a:rPr lang="en-US" sz="2400" dirty="0"/>
              <a:t> , S</a:t>
            </a:r>
            <a:r>
              <a:rPr lang="en-US" sz="2400" baseline="-25000" dirty="0"/>
              <a:t>1</a:t>
            </a:r>
            <a:r>
              <a:rPr lang="en-US" sz="2400" dirty="0"/>
              <a:t> ) , (M</a:t>
            </a:r>
            <a:r>
              <a:rPr lang="en-US" sz="2400" baseline="-25000" dirty="0"/>
              <a:t>2</a:t>
            </a:r>
            <a:r>
              <a:rPr lang="en-US" sz="2400" dirty="0"/>
              <a:t> , S</a:t>
            </a:r>
            <a:r>
              <a:rPr lang="en-US" sz="2400" baseline="-25000" dirty="0"/>
              <a:t>2</a:t>
            </a:r>
            <a:r>
              <a:rPr lang="en-US" sz="2400" dirty="0"/>
              <a:t> ), … , (</a:t>
            </a:r>
            <a:r>
              <a:rPr lang="en-US" sz="2400" dirty="0" err="1"/>
              <a:t>M</a:t>
            </a:r>
            <a:r>
              <a:rPr lang="en-US" sz="2400" baseline="-25000" dirty="0" err="1"/>
              <a:t>q</a:t>
            </a:r>
            <a:r>
              <a:rPr lang="en-US" sz="2400" dirty="0"/>
              <a:t> , </a:t>
            </a:r>
            <a:r>
              <a:rPr lang="en-US" sz="2400" dirty="0" err="1"/>
              <a:t>S</a:t>
            </a:r>
            <a:r>
              <a:rPr lang="en-US" sz="2400" baseline="-25000" dirty="0" err="1"/>
              <a:t>q</a:t>
            </a:r>
            <a:r>
              <a:rPr lang="en-US" sz="2400" dirty="0"/>
              <a:t>) </a:t>
            </a:r>
          </a:p>
          <a:p>
            <a:r>
              <a:rPr lang="en-US" sz="2400" dirty="0"/>
              <a:t>for messages of his choosing and reasonably large q.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AE2BE46-6D3E-424C-8BB1-E5E0F0D1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762000"/>
          </a:xfrm>
        </p:spPr>
        <p:txBody>
          <a:bodyPr/>
          <a:lstStyle/>
          <a:p>
            <a:r>
              <a:rPr lang="en-US" dirty="0"/>
              <a:t>Digital signatures</a:t>
            </a:r>
          </a:p>
        </p:txBody>
      </p:sp>
    </p:spTree>
    <p:extLst>
      <p:ext uri="{BB962C8B-B14F-4D97-AF65-F5344CB8AC3E}">
        <p14:creationId xmlns:p14="http://schemas.microsoft.com/office/powerpoint/2010/main" val="302599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 flipV="1">
            <a:off x="3684872" y="16764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09039" y="20574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7719" y="1143000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M, S</a:t>
            </a:r>
          </a:p>
        </p:txBody>
      </p:sp>
      <p:pic>
        <p:nvPicPr>
          <p:cNvPr id="25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1902674"/>
            <a:ext cx="1260475" cy="1145326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541873" y="2057400"/>
            <a:ext cx="8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82410" y="1688068"/>
            <a:ext cx="41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pk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00777" y="1694796"/>
            <a:ext cx="37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011956" y="1694796"/>
            <a:ext cx="7844" cy="4388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74524" y="1149289"/>
            <a:ext cx="809549" cy="768281"/>
          </a:xfrm>
          <a:prstGeom prst="rect">
            <a:avLst/>
          </a:prstGeom>
          <a:noFill/>
        </p:spPr>
      </p:pic>
      <p:pic>
        <p:nvPicPr>
          <p:cNvPr id="43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493872" y="1060118"/>
            <a:ext cx="1011329" cy="99728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90600" y="3048000"/>
            <a:ext cx="453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“Raw” RSA as a signature scheme: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3728414"/>
            <a:ext cx="9654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generation gives (</a:t>
            </a:r>
            <a:r>
              <a:rPr lang="en-US" sz="2400" dirty="0" err="1"/>
              <a:t>N,e</a:t>
            </a:r>
            <a:r>
              <a:rPr lang="en-US" sz="2400" dirty="0"/>
              <a:t>) , (</a:t>
            </a:r>
            <a:r>
              <a:rPr lang="en-US" sz="2400" dirty="0" err="1"/>
              <a:t>N,d</a:t>
            </a:r>
            <a:r>
              <a:rPr lang="en-US" sz="2400" dirty="0"/>
              <a:t>)  </a:t>
            </a:r>
            <a:r>
              <a:rPr lang="en-US" sz="2400" dirty="0" err="1"/>
              <a:t>s.t.</a:t>
            </a:r>
            <a:r>
              <a:rPr lang="en-US" sz="2400" dirty="0"/>
              <a:t>  (M</a:t>
            </a:r>
            <a:r>
              <a:rPr lang="en-US" sz="2400" baseline="30000" dirty="0"/>
              <a:t>e</a:t>
            </a:r>
            <a:r>
              <a:rPr lang="en-US" sz="2400" dirty="0"/>
              <a:t>)</a:t>
            </a:r>
            <a:r>
              <a:rPr lang="en-US" sz="2400" baseline="30000" dirty="0"/>
              <a:t>d</a:t>
            </a:r>
            <a:r>
              <a:rPr lang="en-US" sz="2400" dirty="0"/>
              <a:t> mod N = M</a:t>
            </a:r>
          </a:p>
          <a:p>
            <a:endParaRPr lang="en-US" sz="2400" dirty="0"/>
          </a:p>
          <a:p>
            <a:r>
              <a:rPr lang="en-US" sz="2400" dirty="0"/>
              <a:t>Sign((</a:t>
            </a:r>
            <a:r>
              <a:rPr lang="en-US" sz="2400" dirty="0" err="1"/>
              <a:t>N,d</a:t>
            </a:r>
            <a:r>
              <a:rPr lang="en-US" sz="2400" dirty="0"/>
              <a:t>),M)  = M</a:t>
            </a:r>
            <a:r>
              <a:rPr lang="en-US" sz="2400" baseline="30000" dirty="0"/>
              <a:t>d</a:t>
            </a:r>
            <a:r>
              <a:rPr lang="en-US" sz="2400" dirty="0"/>
              <a:t> mod N             Verify((</a:t>
            </a:r>
            <a:r>
              <a:rPr lang="en-US" sz="2400" dirty="0" err="1"/>
              <a:t>N,e</a:t>
            </a:r>
            <a:r>
              <a:rPr lang="en-US" sz="2400" dirty="0"/>
              <a:t>),M,S) checks if   S</a:t>
            </a:r>
            <a:r>
              <a:rPr lang="en-US" sz="2400" baseline="30000" dirty="0"/>
              <a:t>e</a:t>
            </a:r>
            <a:r>
              <a:rPr lang="en-US" sz="2400" dirty="0"/>
              <a:t> mod N  =  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5358824"/>
            <a:ext cx="15039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Secure?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42759" y="5992799"/>
            <a:ext cx="79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1CB7565-1180-824C-B8B1-10219962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762000"/>
          </a:xfrm>
        </p:spPr>
        <p:txBody>
          <a:bodyPr/>
          <a:lstStyle/>
          <a:p>
            <a:r>
              <a:rPr lang="en-US" dirty="0"/>
              <a:t>Digital signatures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B3BF9-577B-6C42-9B31-E97EF4FEA9B1}"/>
              </a:ext>
            </a:extLst>
          </p:cNvPr>
          <p:cNvSpPr txBox="1"/>
          <p:nvPr/>
        </p:nvSpPr>
        <p:spPr>
          <a:xfrm>
            <a:off x="3048000" y="5562600"/>
            <a:ext cx="2124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1 </a:t>
            </a:r>
          </a:p>
          <a:p>
            <a:r>
              <a:rPr lang="en-US" sz="2400" dirty="0"/>
              <a:t>Then S = 1 valid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6339DE-858D-D84F-AD43-776F09DFBCC2}"/>
              </a:ext>
            </a:extLst>
          </p:cNvPr>
          <p:cNvSpPr txBox="1"/>
          <p:nvPr/>
        </p:nvSpPr>
        <p:spPr>
          <a:xfrm>
            <a:off x="5775139" y="5569803"/>
            <a:ext cx="588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S</a:t>
            </a:r>
            <a:r>
              <a:rPr lang="en-US" sz="2400" baseline="-25000" dirty="0"/>
              <a:t>1</a:t>
            </a:r>
            <a:r>
              <a:rPr lang="en-US" sz="2400" dirty="0"/>
              <a:t> =  M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  <a:p>
            <a:r>
              <a:rPr lang="en-US" sz="2400" dirty="0"/>
              <a:t>Then S = (M</a:t>
            </a:r>
            <a:r>
              <a:rPr lang="en-US" sz="2400" baseline="30000" dirty="0"/>
              <a:t>d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  <a:r>
              <a:rPr lang="en-US" sz="2400" dirty="0"/>
              <a:t> mod N is valid signature for M</a:t>
            </a:r>
            <a:r>
              <a:rPr lang="en-US" sz="2400" baseline="300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0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PKCS #1 v1.5 RSA signing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800" y="914401"/>
            <a:ext cx="76912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Want to sign using hash with output length m bytes</a:t>
            </a:r>
          </a:p>
          <a:p>
            <a:r>
              <a:rPr lang="en-US" sz="2800" dirty="0"/>
              <a:t>Let p = n </a:t>
            </a:r>
            <a:r>
              <a:rPr lang="mr-IN" sz="2800" dirty="0"/>
              <a:t>–</a:t>
            </a:r>
            <a:r>
              <a:rPr lang="en-US" sz="2800" dirty="0"/>
              <a:t> m - 3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7" y="2533472"/>
            <a:ext cx="4232249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/>
              <a:t>Sign((</a:t>
            </a:r>
            <a:r>
              <a:rPr lang="en-US" sz="2400" u="sng" dirty="0" err="1"/>
              <a:t>N,d</a:t>
            </a:r>
            <a:r>
              <a:rPr lang="en-US" sz="2400" u="sng" dirty="0"/>
              <a:t>), M)</a:t>
            </a:r>
          </a:p>
          <a:p>
            <a:r>
              <a:rPr lang="en-US" sz="2400" dirty="0"/>
              <a:t>Y = 00 || 01 || </a:t>
            </a:r>
            <a:r>
              <a:rPr lang="en-US" sz="2400" dirty="0" err="1"/>
              <a:t>FF</a:t>
            </a:r>
            <a:r>
              <a:rPr lang="en-US" sz="2400" baseline="30000" dirty="0" err="1"/>
              <a:t>p</a:t>
            </a:r>
            <a:r>
              <a:rPr lang="en-US" sz="2400" dirty="0"/>
              <a:t> || 00 || H(M)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Y</a:t>
            </a:r>
            <a:r>
              <a:rPr lang="en-US" sz="2400" baseline="30000" dirty="0" err="1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168676"/>
            <a:ext cx="5467204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Verify((</a:t>
            </a:r>
            <a:r>
              <a:rPr lang="en-US" sz="2400" u="sng" dirty="0" err="1"/>
              <a:t>N,e</a:t>
            </a:r>
            <a:r>
              <a:rPr lang="en-US" sz="2400" u="sng" dirty="0"/>
              <a:t>), M, S )</a:t>
            </a:r>
          </a:p>
          <a:p>
            <a:r>
              <a:rPr lang="en-US" sz="2400" dirty="0"/>
              <a:t>Y = S</a:t>
            </a:r>
            <a:r>
              <a:rPr lang="en-US" sz="2400" baseline="30000" dirty="0"/>
              <a:t>e</a:t>
            </a:r>
            <a:r>
              <a:rPr lang="en-US" sz="2400" dirty="0"/>
              <a:t> mod N    ;  aa||bb||cc||</a:t>
            </a:r>
            <a:r>
              <a:rPr lang="en-US" sz="2400" dirty="0" err="1"/>
              <a:t>dd</a:t>
            </a:r>
            <a:r>
              <a:rPr lang="en-US" sz="2400" dirty="0"/>
              <a:t>||h = Y</a:t>
            </a:r>
          </a:p>
          <a:p>
            <a:r>
              <a:rPr lang="en-US" sz="2400" dirty="0"/>
              <a:t>If (aa ≠ 00) or (bb ≠ 01) or (cc ≠ </a:t>
            </a:r>
            <a:r>
              <a:rPr lang="en-US" sz="2400" dirty="0" err="1"/>
              <a:t>FF</a:t>
            </a:r>
            <a:r>
              <a:rPr lang="en-US" sz="2400" baseline="30000" dirty="0" err="1"/>
              <a:t>p</a:t>
            </a:r>
            <a:r>
              <a:rPr lang="en-US" sz="2400" dirty="0"/>
              <a:t>) 				or (</a:t>
            </a:r>
            <a:r>
              <a:rPr lang="en-US" sz="2400" dirty="0" err="1"/>
              <a:t>dd</a:t>
            </a:r>
            <a:r>
              <a:rPr lang="en-US" sz="2400" dirty="0"/>
              <a:t> ≠ 00)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Return H(M) = h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3200" y="3048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19400" y="510093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2819401" y="2281536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51" name="Elbow Connector 50"/>
          <p:cNvCxnSpPr>
            <a:stCxn id="50" idx="2"/>
            <a:endCxn id="48" idx="0"/>
          </p:cNvCxnSpPr>
          <p:nvPr/>
        </p:nvCxnSpPr>
        <p:spPr>
          <a:xfrm rot="16200000" flipH="1">
            <a:off x="3078671" y="2888172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1" idx="2"/>
            <a:endCxn id="49" idx="0"/>
          </p:cNvCxnSpPr>
          <p:nvPr/>
        </p:nvCxnSpPr>
        <p:spPr>
          <a:xfrm rot="5400000">
            <a:off x="3152572" y="4938805"/>
            <a:ext cx="32425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94106" y="3500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05001" y="32721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741906" y="3505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00392" y="3276601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362200" y="5786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13428" y="5558136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810000" y="55581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99427" y="5325071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8479" y="43150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362200" y="5405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990592" y="51771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2484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PKCS#1 v1.5 digital signature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Padding oracle attacks:</a:t>
            </a:r>
          </a:p>
          <a:p>
            <a:r>
              <a:rPr lang="en-US" dirty="0"/>
              <a:t>PKCS#1 v1.5 decryption oracle can be used to forge </a:t>
            </a:r>
          </a:p>
          <a:p>
            <a:r>
              <a:rPr lang="en-US" dirty="0"/>
              <a:t>PKCS#1 v1.5 signing oracle can be used to forge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one uses same RSA key pair for signing and encryption, then decryption and signing oracles offer similar forging / decryption opportunities</a:t>
            </a:r>
          </a:p>
          <a:p>
            <a:r>
              <a:rPr lang="en-US" dirty="0"/>
              <a:t>Never use same keys for signing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2302431935"/>
      </p:ext>
    </p:extLst>
  </p:cSld>
  <p:clrMapOvr>
    <a:masterClrMapping/>
  </p:clrMapOvr>
</p:sld>
</file>

<file path=ppt/theme/theme1.xml><?xml version="1.0" encoding="utf-8"?>
<a:theme xmlns:a="http://schemas.openxmlformats.org/drawingml/2006/main" name="CT-theme-20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T-theme-2019" id="{A115E7D8-58A3-B742-9405-E66A0686C65C}" vid="{20E3065F-AB42-794D-8B9E-8940739447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CT-theme-2019</Template>
  <TotalTime>24802</TotalTime>
  <Words>2464</Words>
  <Application>Microsoft Macintosh PowerPoint</Application>
  <PresentationFormat>Widescreen</PresentationFormat>
  <Paragraphs>359</Paragraphs>
  <Slides>34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CT-theme-2019</vt:lpstr>
      <vt:lpstr>CS 5435: Asymmetric cryptography  (part 2)</vt:lpstr>
      <vt:lpstr>Where we’re at</vt:lpstr>
      <vt:lpstr>TLS handshake for Diffie-Hellman Key Exchange</vt:lpstr>
      <vt:lpstr>Man-in-the-middle attacks</vt:lpstr>
      <vt:lpstr>Digital signatures</vt:lpstr>
      <vt:lpstr>Digital signatures</vt:lpstr>
      <vt:lpstr>Digital signatures</vt:lpstr>
      <vt:lpstr>PKCS #1 v1.5 RSA signing</vt:lpstr>
      <vt:lpstr>PKCS#1 v1.5 digital signature security</vt:lpstr>
      <vt:lpstr>Full Domain Hash RSA</vt:lpstr>
      <vt:lpstr>Digital signatures from discrete log</vt:lpstr>
      <vt:lpstr>Certificate Authorities &amp; Public-Key Infrastructure</vt:lpstr>
      <vt:lpstr>PowerPoint Presentation</vt:lpstr>
      <vt:lpstr>PowerPoint Presentation</vt:lpstr>
      <vt:lpstr>In-class exercise</vt:lpstr>
      <vt:lpstr>Client side vulnerability: Apple iOS &lt;7.0.16 signature verification code</vt:lpstr>
      <vt:lpstr>Web server vulnerability: Heartbleed</vt:lpstr>
      <vt:lpstr>PKI ecosystem</vt:lpstr>
      <vt:lpstr>PowerPoint Presentation</vt:lpstr>
      <vt:lpstr>PowerPoint Presentation</vt:lpstr>
      <vt:lpstr>Revocation</vt:lpstr>
      <vt:lpstr>How well does revocation work?</vt:lpstr>
      <vt:lpstr>Certificate/public-key pinning</vt:lpstr>
      <vt:lpstr>Certificate transparency</vt:lpstr>
      <vt:lpstr>Summary</vt:lpstr>
      <vt:lpstr>PowerPoint Presentation</vt:lpstr>
      <vt:lpstr>Groups for Schnorr and DSA Signatures</vt:lpstr>
      <vt:lpstr>(Variant of) Schnorr signatures</vt:lpstr>
      <vt:lpstr>Security intuition</vt:lpstr>
      <vt:lpstr>Fragility of signatures</vt:lpstr>
      <vt:lpstr>Actual Schnorr signatures</vt:lpstr>
      <vt:lpstr>DSA (digital signature algorithm)</vt:lpstr>
      <vt:lpstr>Fragility of DSA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Studio Security Clinic Meet &amp; Motivate</dc:title>
  <dc:creator>Thomas Ristenpart</dc:creator>
  <cp:lastModifiedBy>Thomas Ristenpart</cp:lastModifiedBy>
  <cp:revision>476</cp:revision>
  <cp:lastPrinted>2019-09-30T12:00:38Z</cp:lastPrinted>
  <dcterms:created xsi:type="dcterms:W3CDTF">2018-08-21T19:09:45Z</dcterms:created>
  <dcterms:modified xsi:type="dcterms:W3CDTF">2024-03-28T16:03:11Z</dcterms:modified>
</cp:coreProperties>
</file>